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76" r:id="rId3"/>
    <p:sldId id="277" r:id="rId4"/>
    <p:sldId id="300" r:id="rId5"/>
    <p:sldId id="292" r:id="rId6"/>
    <p:sldId id="297" r:id="rId7"/>
    <p:sldId id="294" r:id="rId8"/>
    <p:sldId id="295" r:id="rId9"/>
    <p:sldId id="296" r:id="rId10"/>
    <p:sldId id="263" r:id="rId11"/>
    <p:sldId id="298" r:id="rId12"/>
    <p:sldId id="278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00"/>
    <a:srgbClr val="548235"/>
    <a:srgbClr val="638C43"/>
    <a:srgbClr val="849F5F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9" autoAdjust="0"/>
  </p:normalViewPr>
  <p:slideViewPr>
    <p:cSldViewPr>
      <p:cViewPr varScale="1">
        <p:scale>
          <a:sx n="75" d="100"/>
          <a:sy n="75" d="100"/>
        </p:scale>
        <p:origin x="360" y="5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618E-D7DB-41F5-AB4F-50211B765AC7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1BAB-2095-4463-90E6-0A6820173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29/12654100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subview/160759/160759.ht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leolztang@gmail.com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53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3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1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核心内容：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JavaSE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Javascript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JavaEE</a:t>
            </a:r>
            <a:r>
              <a:rPr lang="en-US" altLang="zh-CN" dirty="0" smtClean="0"/>
              <a:t>, Spring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Hibernate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AngularJS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）设计模式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 smtClean="0"/>
              <a:t>JVM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8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https://docs.oracle.com/javase/8/docs/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9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SOAP: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Object Access 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的数据交换协议规范，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使用的数据交换方式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SOAP: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Object Access 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的数据交换协议规范，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使用的数据交换方式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3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JCP:</a:t>
            </a:r>
            <a:r>
              <a:rPr lang="en-US" altLang="zh-CN" sz="1200" baseline="0" dirty="0" smtClean="0"/>
              <a:t> Java community process,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技术规范、参考实现（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）、技术兼容包（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两者的原创者都是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计算机公司。然而，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年创造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的非正式过程，演进到如今有数百名来自世界各地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代表成员一同监督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发展的正式程序。</a:t>
            </a:r>
            <a:endParaRPr lang="en-US" altLang="zh-CN" sz="1200" baseline="0" dirty="0" smtClean="0"/>
          </a:p>
          <a:p>
            <a:r>
              <a:rPr lang="en-US" altLang="zh-CN" sz="1200" baseline="0" dirty="0" smtClean="0"/>
              <a:t>JSR: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Specification Requests</a:t>
            </a:r>
            <a:r>
              <a:rPr lang="en-US" altLang="zh-CN" sz="1200" baseline="0" dirty="0" smtClean="0"/>
              <a:t> 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8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11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6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56263"/>
            <a:ext cx="1855118" cy="35369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019417"/>
            <a:ext cx="9279802" cy="412408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16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4255"/>
            <a:ext cx="1855118" cy="497706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39502"/>
            <a:ext cx="1781919" cy="36004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29" y="392267"/>
            <a:ext cx="1423070" cy="281682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2016/12/12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://getbootstrap.com/2.3.2/" TargetMode="External"/><Relationship Id="rId4" Type="http://schemas.openxmlformats.org/officeDocument/2006/relationships/hyperlink" Target="http://campus.codeschool.com/courses/shaping-up-with-angular-js/wrap-up-vide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oracle.com/javaee/7/index.html" TargetMode="External"/><Relationship Id="rId5" Type="http://schemas.openxmlformats.org/officeDocument/2006/relationships/hyperlink" Target="https://docs.oracle.com/javase/8/docs/" TargetMode="External"/><Relationship Id="rId4" Type="http://schemas.openxmlformats.org/officeDocument/2006/relationships/hyperlink" Target="http://docs.oracle.com/javase/tutoria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://docs.jboss.org/hibernate/orm/5.2/userguide/html_single/Hibernate_User_Guide.html" TargetMode="External"/><Relationship Id="rId4" Type="http://schemas.openxmlformats.org/officeDocument/2006/relationships/hyperlink" Target="http://spring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39552" y="-1"/>
            <a:ext cx="8097454" cy="5245775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94561" y="1262263"/>
            <a:ext cx="4527641" cy="1609654"/>
            <a:chOff x="1094561" y="1262264"/>
            <a:chExt cx="4029697" cy="1000465"/>
          </a:xfrm>
        </p:grpSpPr>
        <p:sp>
          <p:nvSpPr>
            <p:cNvPr id="6" name="文本框 5"/>
            <p:cNvSpPr txBox="1"/>
            <p:nvPr/>
          </p:nvSpPr>
          <p:spPr>
            <a:xfrm>
              <a:off x="1094561" y="1262264"/>
              <a:ext cx="4029697" cy="4782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Java Web</a:t>
              </a:r>
              <a:r>
                <a:rPr lang="zh-CN" altLang="en-US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开发基础</a:t>
              </a:r>
            </a:p>
          </p:txBody>
        </p:sp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 flipH="1">
              <a:off x="1177389" y="1899268"/>
              <a:ext cx="3845319" cy="363461"/>
            </a:xfrm>
            <a:prstGeom prst="rect">
              <a:avLst/>
            </a:prstGeom>
            <a:noFill/>
            <a:effectLst/>
            <a:extLst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altLang="zh-CN" sz="3200" dirty="0" smtClean="0">
                  <a:solidFill>
                    <a:srgbClr val="005000"/>
                  </a:solidFill>
                  <a:ea typeface="Adobe 楷体 Std R" panose="02020400000000000000" pitchFamily="18" charset="-122"/>
                </a:rPr>
                <a:t>Hello world</a:t>
              </a:r>
              <a:endParaRPr lang="zh-CN" altLang="en-US" sz="3200" dirty="0">
                <a:solidFill>
                  <a:srgbClr val="005000"/>
                </a:solidFill>
                <a:ea typeface="Adobe 楷体 Std R" panose="02020400000000000000" pitchFamily="18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256856" y="3683104"/>
            <a:ext cx="2132647" cy="3042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200" dirty="0">
                <a:solidFill>
                  <a:srgbClr val="005000">
                    <a:alpha val="81000"/>
                  </a:srgbClr>
                </a:solidFill>
                <a:ea typeface="Adobe 楷体 Std R" panose="02020400000000000000" pitchFamily="18" charset="-122"/>
              </a:rPr>
              <a:t>华</a:t>
            </a:r>
            <a:r>
              <a:rPr lang="zh-CN" altLang="en-US" sz="1200" dirty="0" smtClean="0">
                <a:solidFill>
                  <a:srgbClr val="005000">
                    <a:alpha val="81000"/>
                  </a:srgbClr>
                </a:solidFill>
                <a:ea typeface="Adobe 楷体 Std R" panose="02020400000000000000" pitchFamily="18" charset="-122"/>
              </a:rPr>
              <a:t>微软件</a:t>
            </a:r>
            <a:endParaRPr lang="zh-CN" altLang="en-US" sz="1200" dirty="0">
              <a:solidFill>
                <a:srgbClr val="005000">
                  <a:alpha val="81000"/>
                </a:srgbClr>
              </a:solidFill>
              <a:ea typeface="Adobe 楷体 Std R" panose="02020400000000000000" pitchFamily="18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96136" y="3712248"/>
            <a:ext cx="0" cy="1569410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30" name="文本框 29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58472" y="311228"/>
              <a:ext cx="449093" cy="449093"/>
              <a:chOff x="282951" y="762310"/>
              <a:chExt cx="449093" cy="449093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282951" y="762310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22" y="843981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0" name="文本框 9"/>
          <p:cNvSpPr txBox="1"/>
          <p:nvPr/>
        </p:nvSpPr>
        <p:spPr>
          <a:xfrm>
            <a:off x="1093465" y="1631856"/>
            <a:ext cx="70077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 </a:t>
            </a:r>
            <a:r>
              <a:rPr lang="en-US" altLang="zh-CN" sz="16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Fisrt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AngularJS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Bootstrap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7715" y="1293302"/>
            <a:ext cx="2465183" cy="338554"/>
            <a:chOff x="807715" y="1293302"/>
            <a:chExt cx="2465183" cy="338554"/>
          </a:xfrm>
        </p:grpSpPr>
        <p:sp>
          <p:nvSpPr>
            <p:cNvPr id="35" name="文本框 34"/>
            <p:cNvSpPr txBox="1"/>
            <p:nvPr/>
          </p:nvSpPr>
          <p:spPr>
            <a:xfrm>
              <a:off x="1164629" y="1293302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319704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30" name="文本框 29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58472" y="311228"/>
              <a:ext cx="449093" cy="449093"/>
              <a:chOff x="282951" y="762310"/>
              <a:chExt cx="449093" cy="449093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282951" y="762310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22" y="843981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0" name="文本框 9"/>
          <p:cNvSpPr txBox="1"/>
          <p:nvPr/>
        </p:nvSpPr>
        <p:spPr>
          <a:xfrm>
            <a:off x="1164629" y="1707654"/>
            <a:ext cx="7007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Pattern 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***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7715" y="1293302"/>
            <a:ext cx="2465183" cy="338554"/>
            <a:chOff x="807715" y="1293302"/>
            <a:chExt cx="2465183" cy="338554"/>
          </a:xfrm>
        </p:grpSpPr>
        <p:sp>
          <p:nvSpPr>
            <p:cNvPr id="35" name="文本框 34"/>
            <p:cNvSpPr txBox="1"/>
            <p:nvPr/>
          </p:nvSpPr>
          <p:spPr>
            <a:xfrm>
              <a:off x="1164629" y="1293302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319704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4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3888" y="2139702"/>
            <a:ext cx="3024335" cy="762000"/>
            <a:chOff x="3563888" y="2139702"/>
            <a:chExt cx="3024335" cy="762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139702"/>
              <a:ext cx="762000" cy="76200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572000" y="2259092"/>
              <a:ext cx="2016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800" spc="110" dirty="0" smtClean="0">
                  <a:solidFill>
                    <a:srgbClr val="70AD47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2800" spc="11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2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95536" y="7402"/>
            <a:ext cx="5115208" cy="5143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12811" y="1890258"/>
            <a:ext cx="2963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  <a:endParaRPr lang="zh-CN" altLang="en-US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112811" y="2521228"/>
            <a:ext cx="2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应用分层模型</a:t>
            </a:r>
            <a:endParaRPr lang="zh-CN" altLang="en-US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112811" y="3198355"/>
            <a:ext cx="2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社区力量</a:t>
            </a:r>
            <a:endParaRPr lang="zh-CN" altLang="en-US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33" y="3224757"/>
            <a:ext cx="285750" cy="2857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33" y="2547630"/>
            <a:ext cx="285750" cy="2857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33" y="1916660"/>
            <a:ext cx="285750" cy="2857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07" y="1678534"/>
            <a:ext cx="762000" cy="762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5641255" y="2579152"/>
            <a:ext cx="3250506" cy="1297013"/>
            <a:chOff x="6075101" y="2593688"/>
            <a:chExt cx="3250506" cy="1297013"/>
          </a:xfrm>
        </p:grpSpPr>
        <p:sp>
          <p:nvSpPr>
            <p:cNvPr id="23" name="矩形 22"/>
            <p:cNvSpPr/>
            <p:nvPr/>
          </p:nvSpPr>
          <p:spPr>
            <a:xfrm>
              <a:off x="6075101" y="2593688"/>
              <a:ext cx="3250506" cy="1297013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100">
                <a:solidFill>
                  <a:srgbClr val="005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50880" y="2928030"/>
              <a:ext cx="149894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3000509000000000000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685800"/>
              <a:r>
                <a:rPr lang="en-US" altLang="zh-CN" sz="2000" b="0" spc="39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Agenda</a:t>
              </a:r>
              <a:endParaRPr lang="zh-CN" altLang="en-US" sz="2000" b="0" spc="39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112811" y="3851257"/>
            <a:ext cx="2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33" y="3877659"/>
            <a:ext cx="285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7715" y="335720"/>
            <a:ext cx="333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技术栈路线图</a:t>
            </a:r>
            <a:endParaRPr lang="zh-CN" altLang="en-US" sz="2000" spc="11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72" y="311228"/>
            <a:ext cx="449093" cy="449093"/>
            <a:chOff x="282951" y="762310"/>
            <a:chExt cx="449093" cy="449093"/>
          </a:xfrm>
        </p:grpSpPr>
        <p:sp>
          <p:nvSpPr>
            <p:cNvPr id="48" name="椭圆 47"/>
            <p:cNvSpPr/>
            <p:nvPr/>
          </p:nvSpPr>
          <p:spPr>
            <a:xfrm>
              <a:off x="282951" y="762310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005000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22" y="843981"/>
              <a:ext cx="285750" cy="285750"/>
            </a:xfrm>
            <a:prstGeom prst="rect">
              <a:avLst/>
            </a:prstGeom>
          </p:spPr>
        </p:pic>
      </p:grpSp>
      <p:grpSp>
        <p:nvGrpSpPr>
          <p:cNvPr id="135" name="组合 134"/>
          <p:cNvGrpSpPr/>
          <p:nvPr/>
        </p:nvGrpSpPr>
        <p:grpSpPr>
          <a:xfrm>
            <a:off x="4493702" y="1117586"/>
            <a:ext cx="3999150" cy="1742196"/>
            <a:chOff x="4493702" y="1117586"/>
            <a:chExt cx="3999150" cy="1742196"/>
          </a:xfrm>
        </p:grpSpPr>
        <p:grpSp>
          <p:nvGrpSpPr>
            <p:cNvPr id="100" name="组合 99"/>
            <p:cNvGrpSpPr/>
            <p:nvPr/>
          </p:nvGrpSpPr>
          <p:grpSpPr>
            <a:xfrm>
              <a:off x="4701857" y="1282847"/>
              <a:ext cx="3616486" cy="1417320"/>
              <a:chOff x="5743576" y="533401"/>
              <a:chExt cx="3448049" cy="1417320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5743576" y="933451"/>
                <a:ext cx="3448049" cy="1017270"/>
                <a:chOff x="5743576" y="933451"/>
                <a:chExt cx="3448049" cy="1017270"/>
              </a:xfrm>
            </p:grpSpPr>
            <p:sp>
              <p:nvSpPr>
                <p:cNvPr id="105" name="矩形 104"/>
                <p:cNvSpPr/>
                <p:nvPr/>
              </p:nvSpPr>
              <p:spPr>
                <a:xfrm>
                  <a:off x="5743576" y="1676401"/>
                  <a:ext cx="1685924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 b="1" dirty="0" err="1">
                      <a:solidFill>
                        <a:srgbClr val="005000"/>
                      </a:solidFill>
                    </a:rPr>
                    <a:t>Java</a:t>
                  </a:r>
                  <a:r>
                    <a:rPr lang="en-US" sz="1100" b="1" baseline="0" dirty="0" err="1">
                      <a:solidFill>
                        <a:srgbClr val="005000"/>
                      </a:solidFill>
                    </a:rPr>
                    <a:t>SE</a:t>
                  </a:r>
                  <a:r>
                    <a:rPr lang="en-US" sz="1100" b="1" baseline="0" dirty="0">
                      <a:solidFill>
                        <a:srgbClr val="005000"/>
                      </a:solidFill>
                    </a:rPr>
                    <a:t> Advance</a:t>
                  </a:r>
                  <a:r>
                    <a:rPr lang="zh-CN" altLang="en-US" sz="1100" b="1" baseline="0" dirty="0" smtClean="0">
                      <a:solidFill>
                        <a:srgbClr val="005000"/>
                      </a:solidFill>
                    </a:rPr>
                    <a:t>、</a:t>
                  </a:r>
                  <a:r>
                    <a:rPr lang="en-US" altLang="zh-CN" sz="1100" b="1" baseline="0" dirty="0" err="1" smtClean="0">
                      <a:solidFill>
                        <a:srgbClr val="005000"/>
                      </a:solidFill>
                    </a:rPr>
                    <a:t>JavaEE</a:t>
                  </a:r>
                  <a:endParaRPr lang="en-US" altLang="zh-CN" sz="1100" b="1" baseline="0" dirty="0">
                    <a:solidFill>
                      <a:srgbClr val="005000"/>
                    </a:solidFill>
                  </a:endParaRPr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7534275" y="1676401"/>
                  <a:ext cx="1647825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n-US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M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ySQL/</a:t>
                  </a:r>
                  <a:r>
                    <a:rPr lang="en-US" altLang="zh-CN" sz="1100" dirty="0" err="1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Oracel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/</a:t>
                  </a:r>
                  <a:r>
                    <a:rPr lang="en-US" altLang="zh-CN" sz="1100" dirty="0" err="1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SQLserver</a:t>
                  </a:r>
                  <a:endParaRPr lang="en-US" sz="1100" dirty="0">
                    <a:solidFill>
                      <a:srgbClr val="005000"/>
                    </a:solidFill>
                    <a:effectLst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5753100" y="1295401"/>
                  <a:ext cx="1171575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zh-CN" altLang="en-US" b="1" dirty="0">
                      <a:solidFill>
                        <a:srgbClr val="005000"/>
                      </a:solidFill>
                    </a:rPr>
                    <a:t>集成</a:t>
                  </a:r>
                  <a:r>
                    <a:rPr lang="zh-CN" altLang="en-US" sz="1100" b="1" dirty="0" smtClean="0">
                      <a:solidFill>
                        <a:srgbClr val="005000"/>
                      </a:solidFill>
                      <a:effectLst/>
                    </a:rPr>
                    <a:t>框架</a:t>
                  </a:r>
                  <a:r>
                    <a:rPr lang="en-US" altLang="zh-CN" sz="1100" b="1" dirty="0">
                      <a:solidFill>
                        <a:srgbClr val="005000"/>
                      </a:solidFill>
                      <a:effectLst/>
                    </a:rPr>
                    <a:t>(</a:t>
                  </a:r>
                  <a:r>
                    <a:rPr lang="en-US" altLang="zh-CN" sz="1100" b="1" dirty="0" smtClean="0">
                      <a:solidFill>
                        <a:srgbClr val="005000"/>
                      </a:solidFill>
                      <a:effectLst/>
                    </a:rPr>
                    <a:t>Spring)</a:t>
                  </a:r>
                  <a:endParaRPr lang="en-US" sz="1100" b="1" dirty="0">
                    <a:solidFill>
                      <a:srgbClr val="005000"/>
                    </a:solidFill>
                    <a:effectLst/>
                  </a:endParaRP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7019926" y="1304926"/>
                  <a:ext cx="2162174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ORM</a:t>
                  </a:r>
                  <a:r>
                    <a:rPr lang="zh-CN" altLang="en-US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框架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(</a:t>
                  </a:r>
                  <a:r>
                    <a:rPr lang="en-US" altLang="zh-CN" b="1" dirty="0">
                      <a:solidFill>
                        <a:srgbClr val="005000"/>
                      </a:solidFill>
                    </a:rPr>
                    <a:t>Hibernate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/</a:t>
                  </a:r>
                  <a:r>
                    <a:rPr lang="en-US" altLang="zh-CN" sz="1100" dirty="0" err="1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MyBatis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/JPA)</a:t>
                  </a:r>
                  <a:endParaRPr lang="en-US" sz="1100" dirty="0">
                    <a:solidFill>
                      <a:srgbClr val="005000"/>
                    </a:solidFill>
                    <a:effectLst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5762624" y="933451"/>
                  <a:ext cx="1628775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JS</a:t>
                  </a:r>
                  <a:r>
                    <a:rPr lang="zh-CN" altLang="en-US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框架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(JQuery/Angular</a:t>
                  </a:r>
                  <a:r>
                    <a:rPr lang="en-US" altLang="zh-CN" sz="1100" baseline="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JS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)</a:t>
                  </a:r>
                  <a:endParaRPr lang="en-US" sz="1100" dirty="0">
                    <a:solidFill>
                      <a:srgbClr val="005000"/>
                    </a:solidFill>
                    <a:effectLst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7477124" y="933451"/>
                  <a:ext cx="1714501" cy="27432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UI(</a:t>
                  </a:r>
                  <a:r>
                    <a:rPr lang="en-US" altLang="zh-CN" sz="1100" dirty="0" err="1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ExtJS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/</a:t>
                  </a:r>
                  <a:r>
                    <a:rPr lang="en-US" altLang="zh-CN" sz="1100" dirty="0" err="1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JQueryUI</a:t>
                  </a:r>
                  <a:r>
                    <a:rPr lang="en-US" altLang="zh-CN" sz="1100" dirty="0">
                      <a:solidFill>
                        <a:srgbClr val="0050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/YUI)</a:t>
                  </a:r>
                  <a:endParaRPr lang="en-US" sz="1100" dirty="0">
                    <a:solidFill>
                      <a:srgbClr val="005000"/>
                    </a:solidFill>
                    <a:effectLst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" name="矩形 102"/>
              <p:cNvSpPr/>
              <p:nvPr/>
            </p:nvSpPr>
            <p:spPr>
              <a:xfrm>
                <a:off x="5762625" y="533401"/>
                <a:ext cx="3429000" cy="274320"/>
              </a:xfrm>
              <a:prstGeom prst="rect">
                <a:avLst/>
              </a:prstGeom>
              <a:ln w="3175">
                <a:solidFill>
                  <a:srgbClr val="54823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100" dirty="0">
                    <a:solidFill>
                      <a:srgbClr val="005000"/>
                    </a:solidFill>
                  </a:rPr>
                  <a:t>项目构建和管理</a:t>
                </a:r>
                <a:r>
                  <a:rPr lang="en-US" altLang="zh-CN" sz="1100" dirty="0">
                    <a:solidFill>
                      <a:srgbClr val="005000"/>
                    </a:solidFill>
                  </a:rPr>
                  <a:t>( Maven/</a:t>
                </a:r>
                <a:r>
                  <a:rPr lang="en-US" altLang="zh-CN" sz="1100" dirty="0" err="1">
                    <a:solidFill>
                      <a:srgbClr val="005000"/>
                    </a:solidFill>
                  </a:rPr>
                  <a:t>Gradle</a:t>
                </a:r>
                <a:r>
                  <a:rPr lang="en-US" altLang="zh-CN" sz="1100" dirty="0">
                    <a:solidFill>
                      <a:srgbClr val="005000"/>
                    </a:solidFill>
                  </a:rPr>
                  <a:t>/SVN/GIT)</a:t>
                </a:r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4493702" y="1117586"/>
              <a:ext cx="3999150" cy="174219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rgbClr val="005000"/>
                </a:solidFill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179511" y="3883710"/>
            <a:ext cx="3679713" cy="479507"/>
            <a:chOff x="179511" y="3883710"/>
            <a:chExt cx="3679713" cy="479507"/>
          </a:xfrm>
        </p:grpSpPr>
        <p:sp>
          <p:nvSpPr>
            <p:cNvPr id="91" name="矩形 90"/>
            <p:cNvSpPr/>
            <p:nvPr/>
          </p:nvSpPr>
          <p:spPr>
            <a:xfrm>
              <a:off x="233363" y="3991743"/>
              <a:ext cx="1819275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 smtClean="0">
                  <a:solidFill>
                    <a:srgbClr val="005000"/>
                  </a:solidFill>
                </a:rPr>
                <a:t>系统架构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47888" y="4001269"/>
              <a:ext cx="1646721" cy="266699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>
                  <a:solidFill>
                    <a:srgbClr val="005000"/>
                  </a:solidFill>
                </a:rPr>
                <a:t>负载、</a:t>
              </a:r>
              <a:r>
                <a:rPr lang="zh-CN" altLang="en-US" sz="1100" dirty="0" smtClean="0">
                  <a:solidFill>
                    <a:srgbClr val="005000"/>
                  </a:solidFill>
                </a:rPr>
                <a:t>集群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79511" y="3883710"/>
              <a:ext cx="3679713" cy="479507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rgbClr val="005000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66755" y="3422335"/>
            <a:ext cx="4006766" cy="1285875"/>
            <a:chOff x="4466755" y="3422335"/>
            <a:chExt cx="4006766" cy="1285875"/>
          </a:xfrm>
        </p:grpSpPr>
        <p:sp>
          <p:nvSpPr>
            <p:cNvPr id="120" name="矩形 119"/>
            <p:cNvSpPr/>
            <p:nvPr/>
          </p:nvSpPr>
          <p:spPr>
            <a:xfrm>
              <a:off x="4525393" y="4317685"/>
              <a:ext cx="2157288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b="1" dirty="0">
                  <a:solidFill>
                    <a:srgbClr val="005000"/>
                  </a:solidFill>
                </a:rPr>
                <a:t>设计与建模</a:t>
              </a:r>
              <a:r>
                <a:rPr lang="en-US" altLang="zh-CN" sz="1100" b="1" dirty="0">
                  <a:solidFill>
                    <a:srgbClr val="005000"/>
                  </a:solidFill>
                </a:rPr>
                <a:t>(UML/DP)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4525393" y="3927160"/>
              <a:ext cx="1980972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rgbClr val="005000"/>
                  </a:solidFill>
                </a:rPr>
                <a:t>自动化测试和部署</a:t>
              </a:r>
              <a:r>
                <a:rPr lang="en-US" altLang="zh-CN" sz="1100" dirty="0" smtClean="0">
                  <a:solidFill>
                    <a:srgbClr val="005000"/>
                  </a:solidFill>
                </a:rPr>
                <a:t> 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6776028" y="4317685"/>
              <a:ext cx="1627135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005000"/>
                  </a:solidFill>
                </a:rPr>
                <a:t>JVM</a:t>
              </a:r>
              <a:r>
                <a:rPr lang="zh-CN" altLang="en-US" sz="1100" b="1" dirty="0">
                  <a:solidFill>
                    <a:srgbClr val="005000"/>
                  </a:solidFill>
                </a:rPr>
                <a:t>虚拟机</a:t>
              </a:r>
              <a:endParaRPr lang="en-US" sz="1100" b="1" dirty="0">
                <a:solidFill>
                  <a:srgbClr val="005000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610081" y="3936686"/>
              <a:ext cx="1793082" cy="266699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>
                  <a:solidFill>
                    <a:srgbClr val="005000"/>
                  </a:solidFill>
                </a:rPr>
                <a:t>性能调优</a:t>
              </a:r>
              <a:r>
                <a:rPr lang="en-US" altLang="zh-CN" sz="1100">
                  <a:solidFill>
                    <a:srgbClr val="005000"/>
                  </a:solidFill>
                </a:rPr>
                <a:t> </a:t>
              </a:r>
              <a:endParaRPr lang="en-US" sz="1100">
                <a:solidFill>
                  <a:srgbClr val="005000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4466755" y="3422335"/>
              <a:ext cx="4006766" cy="1285875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rgbClr val="005000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4549728" y="3555685"/>
              <a:ext cx="3847857" cy="274320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>
                  <a:solidFill>
                    <a:srgbClr val="005000"/>
                  </a:solidFill>
                </a:rPr>
                <a:t>应用服务器配置</a:t>
              </a:r>
              <a:r>
                <a:rPr lang="en-US" altLang="zh-CN" sz="1100" dirty="0">
                  <a:solidFill>
                    <a:srgbClr val="005000"/>
                  </a:solidFill>
                </a:rPr>
                <a:t>(</a:t>
              </a:r>
              <a:r>
                <a:rPr lang="en-US" altLang="zh-CN" sz="1100" dirty="0" smtClean="0">
                  <a:solidFill>
                    <a:srgbClr val="005000"/>
                  </a:solidFill>
                </a:rPr>
                <a:t>Apache/Tomcat/WAS/</a:t>
              </a:r>
              <a:r>
                <a:rPr lang="en-US" altLang="zh-CN" sz="1100" dirty="0" err="1" smtClean="0">
                  <a:solidFill>
                    <a:srgbClr val="005000"/>
                  </a:solidFill>
                </a:rPr>
                <a:t>Jboos</a:t>
              </a:r>
              <a:r>
                <a:rPr lang="en-US" altLang="zh-CN" sz="1100" dirty="0" smtClean="0">
                  <a:solidFill>
                    <a:srgbClr val="005000"/>
                  </a:solidFill>
                </a:rPr>
                <a:t>/</a:t>
              </a:r>
              <a:r>
                <a:rPr lang="en-US" altLang="zh-CN" sz="1100" dirty="0" err="1" smtClean="0">
                  <a:solidFill>
                    <a:srgbClr val="005000"/>
                  </a:solidFill>
                </a:rPr>
                <a:t>Weblogic</a:t>
              </a:r>
              <a:r>
                <a:rPr lang="en-US" altLang="zh-CN" sz="1100" dirty="0">
                  <a:solidFill>
                    <a:srgbClr val="005000"/>
                  </a:solidFill>
                </a:rPr>
                <a:t>)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</p:grpSp>
      <p:cxnSp>
        <p:nvCxnSpPr>
          <p:cNvPr id="127" name="直接箭头连接符 126"/>
          <p:cNvCxnSpPr/>
          <p:nvPr/>
        </p:nvCxnSpPr>
        <p:spPr>
          <a:xfrm>
            <a:off x="3904472" y="2044847"/>
            <a:ext cx="470819" cy="0"/>
          </a:xfrm>
          <a:prstGeom prst="straightConnector1">
            <a:avLst/>
          </a:prstGeom>
          <a:ln w="12700">
            <a:solidFill>
              <a:srgbClr val="638C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>
            <a:off x="6444208" y="2945301"/>
            <a:ext cx="0" cy="418537"/>
          </a:xfrm>
          <a:prstGeom prst="straightConnector1">
            <a:avLst/>
          </a:prstGeom>
          <a:ln w="127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flipH="1">
            <a:off x="3904472" y="4155926"/>
            <a:ext cx="470819" cy="0"/>
          </a:xfrm>
          <a:prstGeom prst="straightConnector1">
            <a:avLst/>
          </a:prstGeom>
          <a:ln w="127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318059" y="1430511"/>
            <a:ext cx="3541165" cy="1269655"/>
            <a:chOff x="318059" y="1430511"/>
            <a:chExt cx="3541165" cy="1269655"/>
          </a:xfrm>
        </p:grpSpPr>
        <p:sp>
          <p:nvSpPr>
            <p:cNvPr id="113" name="矩形 112"/>
            <p:cNvSpPr/>
            <p:nvPr/>
          </p:nvSpPr>
          <p:spPr>
            <a:xfrm>
              <a:off x="403709" y="1534405"/>
              <a:ext cx="942975" cy="274320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100" b="1" dirty="0" err="1">
                  <a:solidFill>
                    <a:srgbClr val="005000"/>
                  </a:solidFill>
                </a:rPr>
                <a:t>JavaSE</a:t>
              </a:r>
              <a:r>
                <a:rPr lang="en-US" altLang="zh-CN" sz="1100" b="1" baseline="0" dirty="0">
                  <a:solidFill>
                    <a:srgbClr val="005000"/>
                  </a:solidFill>
                </a:rPr>
                <a:t> </a:t>
              </a:r>
              <a:r>
                <a:rPr lang="en-US" altLang="zh-CN" sz="1100" b="1" dirty="0">
                  <a:solidFill>
                    <a:srgbClr val="005000"/>
                  </a:solidFill>
                </a:rPr>
                <a:t>Core</a:t>
              </a:r>
              <a:endParaRPr lang="en-US" sz="1100" b="1" dirty="0">
                <a:solidFill>
                  <a:srgbClr val="005000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1784833" y="1917212"/>
              <a:ext cx="1202207" cy="265156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100" dirty="0">
                  <a:solidFill>
                    <a:srgbClr val="005000"/>
                  </a:solidFill>
                </a:rPr>
                <a:t>数据结构和</a:t>
              </a:r>
              <a:r>
                <a:rPr lang="zh-CN" altLang="en-US" sz="1100" dirty="0" smtClean="0">
                  <a:solidFill>
                    <a:srgbClr val="005000"/>
                  </a:solidFill>
                </a:rPr>
                <a:t>算法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2483768" y="2308689"/>
              <a:ext cx="1276576" cy="251636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zh-CN" altLang="en-US" dirty="0" smtClean="0">
                  <a:solidFill>
                    <a:srgbClr val="005000"/>
                  </a:solidFill>
                </a:rPr>
                <a:t>数据库理论</a:t>
              </a:r>
              <a:r>
                <a:rPr lang="zh-CN" altLang="en-US" sz="1100" dirty="0" smtClean="0">
                  <a:solidFill>
                    <a:srgbClr val="005000"/>
                  </a:solidFill>
                  <a:effectLst/>
                  <a:latin typeface="+mn-lt"/>
                  <a:ea typeface="+mn-ea"/>
                  <a:cs typeface="+mn-cs"/>
                </a:rPr>
                <a:t>基础</a:t>
              </a:r>
              <a:endParaRPr lang="en-US" sz="1100" dirty="0">
                <a:solidFill>
                  <a:srgbClr val="005000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1422884" y="1534407"/>
              <a:ext cx="1409700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100" dirty="0">
                  <a:solidFill>
                    <a:srgbClr val="005000"/>
                  </a:solidFill>
                </a:rPr>
                <a:t>HTML/</a:t>
              </a:r>
              <a:r>
                <a:rPr lang="en-US" altLang="zh-CN" sz="1100" b="1" dirty="0">
                  <a:solidFill>
                    <a:srgbClr val="005000"/>
                  </a:solidFill>
                </a:rPr>
                <a:t>JavaScript</a:t>
              </a:r>
              <a:r>
                <a:rPr lang="en-US" altLang="zh-CN" sz="1100" dirty="0">
                  <a:solidFill>
                    <a:srgbClr val="005000"/>
                  </a:solidFill>
                </a:rPr>
                <a:t>/CSS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2927835" y="1534408"/>
              <a:ext cx="832510" cy="274318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100">
                  <a:solidFill>
                    <a:srgbClr val="005000"/>
                  </a:solidFill>
                </a:rPr>
                <a:t>XML/JSON</a:t>
              </a:r>
              <a:endParaRPr lang="en-US" sz="1100">
                <a:solidFill>
                  <a:srgbClr val="005000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03709" y="1924016"/>
              <a:ext cx="1304925" cy="27622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005000"/>
                  </a:solidFill>
                </a:rPr>
                <a:t>程序语言设计</a:t>
              </a:r>
              <a:r>
                <a:rPr lang="zh-CN" altLang="en-US" sz="1100" dirty="0" smtClean="0">
                  <a:solidFill>
                    <a:srgbClr val="005000"/>
                  </a:solidFill>
                  <a:effectLst/>
                </a:rPr>
                <a:t>理论</a:t>
              </a:r>
              <a:endParaRPr lang="en-US" dirty="0">
                <a:solidFill>
                  <a:srgbClr val="005000"/>
                </a:solidFill>
                <a:effectLst/>
              </a:endParaRPr>
            </a:p>
            <a:p>
              <a:pPr algn="l"/>
              <a:endParaRPr lang="en-US" altLang="zh-CN" sz="1100" dirty="0">
                <a:solidFill>
                  <a:srgbClr val="005000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18059" y="1430511"/>
              <a:ext cx="3541165" cy="1269655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solidFill>
                  <a:srgbClr val="005000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05463" y="2279211"/>
              <a:ext cx="1934289" cy="281114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dirty="0" smtClean="0">
                  <a:solidFill>
                    <a:srgbClr val="005000"/>
                  </a:solidFill>
                  <a:effectLst/>
                  <a:latin typeface="+mn-lt"/>
                  <a:ea typeface="+mn-ea"/>
                  <a:cs typeface="+mn-cs"/>
                </a:rPr>
                <a:t>网络协议</a:t>
              </a:r>
              <a:r>
                <a:rPr lang="en-US" altLang="zh-CN" sz="1100" dirty="0" smtClean="0">
                  <a:solidFill>
                    <a:srgbClr val="005000"/>
                  </a:solidFill>
                  <a:effectLst/>
                </a:rPr>
                <a:t>(HTTP/FTP/TCP/IP)</a:t>
              </a:r>
              <a:endParaRPr lang="en-US" altLang="zh-CN" sz="1100" dirty="0">
                <a:solidFill>
                  <a:srgbClr val="00500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3059719" y="1923301"/>
              <a:ext cx="700625" cy="276940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 dirty="0" smtClean="0">
                  <a:solidFill>
                    <a:srgbClr val="005000"/>
                  </a:solidFill>
                </a:rPr>
                <a:t>OS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7715" y="335720"/>
            <a:ext cx="333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000" spc="110" dirty="0" err="1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JavaSE</a:t>
            </a:r>
            <a:r>
              <a: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72" y="311228"/>
            <a:ext cx="449093" cy="449093"/>
            <a:chOff x="282951" y="762310"/>
            <a:chExt cx="449093" cy="449093"/>
          </a:xfrm>
        </p:grpSpPr>
        <p:sp>
          <p:nvSpPr>
            <p:cNvPr id="48" name="椭圆 47"/>
            <p:cNvSpPr/>
            <p:nvPr/>
          </p:nvSpPr>
          <p:spPr>
            <a:xfrm>
              <a:off x="282951" y="762310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005000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22" y="843981"/>
              <a:ext cx="285750" cy="285750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760321"/>
            <a:ext cx="6387705" cy="42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7715" y="335720"/>
            <a:ext cx="333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应用典型分层模型</a:t>
            </a:r>
            <a:endParaRPr lang="zh-CN" altLang="en-US" sz="2000" spc="11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72" y="311228"/>
            <a:ext cx="449093" cy="449093"/>
            <a:chOff x="282951" y="762310"/>
            <a:chExt cx="449093" cy="449093"/>
          </a:xfrm>
        </p:grpSpPr>
        <p:sp>
          <p:nvSpPr>
            <p:cNvPr id="48" name="椭圆 47"/>
            <p:cNvSpPr/>
            <p:nvPr/>
          </p:nvSpPr>
          <p:spPr>
            <a:xfrm>
              <a:off x="282951" y="762310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005000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22" y="843981"/>
              <a:ext cx="285750" cy="285750"/>
            </a:xfrm>
            <a:prstGeom prst="rect">
              <a:avLst/>
            </a:prstGeom>
          </p:spPr>
        </p:pic>
      </p:grpSp>
      <p:sp>
        <p:nvSpPr>
          <p:cNvPr id="4" name="圆柱形 3"/>
          <p:cNvSpPr/>
          <p:nvPr/>
        </p:nvSpPr>
        <p:spPr>
          <a:xfrm>
            <a:off x="7755700" y="3380433"/>
            <a:ext cx="805058" cy="763352"/>
          </a:xfrm>
          <a:prstGeom prst="can">
            <a:avLst/>
          </a:prstGeom>
          <a:solidFill>
            <a:schemeClr val="lt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5000"/>
                </a:solidFill>
              </a:rPr>
              <a:t>M</a:t>
            </a:r>
            <a:r>
              <a:rPr lang="en-US" altLang="zh-CN" sz="1100" dirty="0">
                <a:solidFill>
                  <a:srgbClr val="005000"/>
                </a:solidFill>
              </a:rPr>
              <a:t>ySQL</a:t>
            </a:r>
          </a:p>
          <a:p>
            <a:r>
              <a:rPr lang="en-US" altLang="zh-CN" sz="1100" dirty="0" err="1">
                <a:solidFill>
                  <a:srgbClr val="005000"/>
                </a:solidFill>
              </a:rPr>
              <a:t>Oracel</a:t>
            </a:r>
            <a:endParaRPr lang="en-US" altLang="zh-CN" sz="1100" dirty="0">
              <a:solidFill>
                <a:srgbClr val="005000"/>
              </a:solidFill>
            </a:endParaRPr>
          </a:p>
          <a:p>
            <a:r>
              <a:rPr lang="en-US" altLang="zh-CN" sz="1100" dirty="0" err="1">
                <a:solidFill>
                  <a:srgbClr val="005000"/>
                </a:solidFill>
              </a:rPr>
              <a:t>SQLserver</a:t>
            </a:r>
            <a:endParaRPr lang="en-US" sz="1100" dirty="0">
              <a:solidFill>
                <a:srgbClr val="005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83670" y="1331193"/>
            <a:ext cx="1092786" cy="344799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solidFill>
                <a:srgbClr val="005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583670" y="1329475"/>
            <a:ext cx="1092786" cy="312208"/>
          </a:xfrm>
          <a:prstGeom prst="rect">
            <a:avLst/>
          </a:prstGeom>
          <a:noFill/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 smtClean="0">
                <a:solidFill>
                  <a:srgbClr val="005000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endParaRPr lang="en-US" sz="1100" dirty="0">
              <a:solidFill>
                <a:srgbClr val="005000"/>
              </a:solidFill>
              <a:effectLst/>
              <a:latin typeface="+mn-lt"/>
              <a:ea typeface="+mn-ea"/>
              <a:cs typeface="+mn-cs"/>
            </a:endParaRPr>
          </a:p>
        </p:txBody>
      </p:sp>
      <p:cxnSp>
        <p:nvCxnSpPr>
          <p:cNvPr id="56" name="直接箭头连接符 55"/>
          <p:cNvCxnSpPr>
            <a:stCxn id="52" idx="3"/>
            <a:endCxn id="4" idx="2"/>
          </p:cNvCxnSpPr>
          <p:nvPr/>
        </p:nvCxnSpPr>
        <p:spPr>
          <a:xfrm>
            <a:off x="6839795" y="3205781"/>
            <a:ext cx="915905" cy="55632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组合 188"/>
          <p:cNvGrpSpPr/>
          <p:nvPr/>
        </p:nvGrpSpPr>
        <p:grpSpPr>
          <a:xfrm>
            <a:off x="2772778" y="1341284"/>
            <a:ext cx="4458571" cy="3449718"/>
            <a:chOff x="2772778" y="1341284"/>
            <a:chExt cx="4458571" cy="3449718"/>
          </a:xfrm>
        </p:grpSpPr>
        <p:grpSp>
          <p:nvGrpSpPr>
            <p:cNvPr id="36" name="组合 35"/>
            <p:cNvGrpSpPr/>
            <p:nvPr/>
          </p:nvGrpSpPr>
          <p:grpSpPr>
            <a:xfrm>
              <a:off x="2772778" y="1341284"/>
              <a:ext cx="4458571" cy="3449718"/>
              <a:chOff x="3019876" y="1354280"/>
              <a:chExt cx="4458571" cy="344971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019876" y="1355998"/>
                <a:ext cx="4458571" cy="344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>
                  <a:solidFill>
                    <a:srgbClr val="005000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019876" y="1354280"/>
                <a:ext cx="4458057" cy="312209"/>
              </a:xfrm>
              <a:prstGeom prst="rect">
                <a:avLst/>
              </a:prstGeom>
              <a:noFill/>
              <a:ln w="3175">
                <a:solidFill>
                  <a:srgbClr val="54823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100" dirty="0" smtClean="0">
                    <a:solidFill>
                      <a:srgbClr val="005000"/>
                    </a:solidFill>
                  </a:rPr>
                  <a:t>服务器</a:t>
                </a:r>
                <a:r>
                  <a:rPr lang="en-US" altLang="zh-CN" sz="1100" dirty="0" smtClean="0">
                    <a:solidFill>
                      <a:srgbClr val="005000"/>
                    </a:solidFill>
                  </a:rPr>
                  <a:t>(Apache/Tomcat/WAS/</a:t>
                </a:r>
                <a:r>
                  <a:rPr lang="en-US" altLang="zh-CN" sz="1100" dirty="0" err="1" smtClean="0">
                    <a:solidFill>
                      <a:srgbClr val="005000"/>
                    </a:solidFill>
                  </a:rPr>
                  <a:t>Jboos</a:t>
                </a:r>
                <a:r>
                  <a:rPr lang="en-US" altLang="zh-CN" sz="1100" dirty="0" smtClean="0">
                    <a:solidFill>
                      <a:srgbClr val="005000"/>
                    </a:solidFill>
                  </a:rPr>
                  <a:t>/</a:t>
                </a:r>
                <a:r>
                  <a:rPr lang="en-US" altLang="zh-CN" sz="1100" dirty="0" err="1" smtClean="0">
                    <a:solidFill>
                      <a:srgbClr val="005000"/>
                    </a:solidFill>
                  </a:rPr>
                  <a:t>Weblogic</a:t>
                </a:r>
                <a:r>
                  <a:rPr lang="en-US" altLang="zh-CN" sz="1100" dirty="0">
                    <a:solidFill>
                      <a:srgbClr val="005000"/>
                    </a:solidFill>
                  </a:rPr>
                  <a:t>)</a:t>
                </a:r>
                <a:endParaRPr lang="en-US" sz="1100" dirty="0">
                  <a:solidFill>
                    <a:srgbClr val="005000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3158538" y="2222356"/>
              <a:ext cx="3820227" cy="2008365"/>
              <a:chOff x="3416069" y="2235352"/>
              <a:chExt cx="3820227" cy="2008365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166186" y="2859690"/>
                <a:ext cx="1070110" cy="574066"/>
                <a:chOff x="6365397" y="2859690"/>
                <a:chExt cx="1077007" cy="574066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6365397" y="3003798"/>
                  <a:ext cx="937141" cy="429958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 dirty="0" smtClean="0">
                      <a:solidFill>
                        <a:srgbClr val="005000"/>
                      </a:solidFill>
                    </a:rPr>
                    <a:t>DAO</a:t>
                  </a:r>
                </a:p>
                <a:p>
                  <a:pPr algn="ctr"/>
                  <a:r>
                    <a:rPr lang="en-US" sz="1100" dirty="0" smtClean="0">
                      <a:solidFill>
                        <a:srgbClr val="005000"/>
                      </a:solidFill>
                    </a:rPr>
                    <a:t>(JDBC/JPA)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6945175" y="2859690"/>
                  <a:ext cx="497229" cy="20764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Bean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</p:grpSp>
          <p:cxnSp>
            <p:nvCxnSpPr>
              <p:cNvPr id="63" name="直接箭头连接符 62"/>
              <p:cNvCxnSpPr>
                <a:stCxn id="71" idx="3"/>
                <a:endCxn id="52" idx="1"/>
              </p:cNvCxnSpPr>
              <p:nvPr/>
            </p:nvCxnSpPr>
            <p:spPr>
              <a:xfrm>
                <a:off x="5847163" y="3218777"/>
                <a:ext cx="319023" cy="0"/>
              </a:xfrm>
              <a:prstGeom prst="straightConnector1">
                <a:avLst/>
              </a:prstGeom>
              <a:ln w="12700">
                <a:solidFill>
                  <a:srgbClr val="638C43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组合 69"/>
              <p:cNvGrpSpPr/>
              <p:nvPr/>
            </p:nvGrpSpPr>
            <p:grpSpPr>
              <a:xfrm>
                <a:off x="4916022" y="2939489"/>
                <a:ext cx="1066206" cy="494267"/>
                <a:chOff x="6365397" y="2939489"/>
                <a:chExt cx="1073078" cy="494267"/>
              </a:xfrm>
            </p:grpSpPr>
            <p:sp>
              <p:nvSpPr>
                <p:cNvPr id="71" name="矩形 70"/>
                <p:cNvSpPr/>
                <p:nvPr/>
              </p:nvSpPr>
              <p:spPr>
                <a:xfrm>
                  <a:off x="6365397" y="3003798"/>
                  <a:ext cx="937141" cy="429958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 smtClean="0">
                      <a:solidFill>
                        <a:srgbClr val="005000"/>
                      </a:solidFill>
                    </a:rPr>
                    <a:t>BO</a:t>
                  </a:r>
                  <a:endParaRPr lang="en-US" sz="1100" dirty="0" smtClean="0">
                    <a:solidFill>
                      <a:srgbClr val="005000"/>
                    </a:solidFill>
                  </a:endParaRPr>
                </a:p>
                <a:p>
                  <a:pPr algn="ctr"/>
                  <a:r>
                    <a:rPr lang="en-US" sz="1100" dirty="0" smtClean="0">
                      <a:solidFill>
                        <a:srgbClr val="005000"/>
                      </a:solidFill>
                    </a:rPr>
                    <a:t>(EJB/POJO)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6973419" y="2939489"/>
                  <a:ext cx="465056" cy="20764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DTO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416069" y="2235352"/>
                <a:ext cx="926441" cy="483794"/>
                <a:chOff x="6211984" y="3050065"/>
                <a:chExt cx="932413" cy="483794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6492148" y="3103901"/>
                  <a:ext cx="652249" cy="429958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Java</a:t>
                  </a:r>
                </a:p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Servlet</a:t>
                  </a: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6211984" y="3050065"/>
                  <a:ext cx="442874" cy="20764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DTO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3463011" y="2934125"/>
                <a:ext cx="907355" cy="497782"/>
                <a:chOff x="6231193" y="3036077"/>
                <a:chExt cx="913204" cy="497782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492148" y="3103901"/>
                  <a:ext cx="652249" cy="429958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Rest</a:t>
                  </a: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6231193" y="3036077"/>
                  <a:ext cx="456152" cy="20764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err="1" smtClean="0">
                      <a:solidFill>
                        <a:srgbClr val="005000"/>
                      </a:solidFill>
                    </a:rPr>
                    <a:t>Json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3440408" y="3745935"/>
                <a:ext cx="907355" cy="497782"/>
                <a:chOff x="6231193" y="3036077"/>
                <a:chExt cx="913204" cy="497782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6492148" y="3103901"/>
                  <a:ext cx="652249" cy="429958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SOAP</a:t>
                  </a: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6231193" y="3036077"/>
                  <a:ext cx="456152" cy="207640"/>
                </a:xfrm>
                <a:prstGeom prst="rect">
                  <a:avLst/>
                </a:prstGeom>
                <a:ln w="3175">
                  <a:solidFill>
                    <a:srgbClr val="548235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 anchorCtr="1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dirty="0" smtClean="0">
                      <a:solidFill>
                        <a:srgbClr val="005000"/>
                      </a:solidFill>
                    </a:rPr>
                    <a:t>XML</a:t>
                  </a:r>
                  <a:endParaRPr lang="en-US" altLang="zh-CN" sz="1100" baseline="0" dirty="0">
                    <a:solidFill>
                      <a:srgbClr val="005000"/>
                    </a:solidFill>
                  </a:endParaRPr>
                </a:p>
              </p:txBody>
            </p:sp>
          </p:grpSp>
          <p:cxnSp>
            <p:nvCxnSpPr>
              <p:cNvPr id="85" name="直接箭头连接符 84"/>
              <p:cNvCxnSpPr>
                <a:stCxn id="75" idx="3"/>
                <a:endCxn id="71" idx="1"/>
              </p:cNvCxnSpPr>
              <p:nvPr/>
            </p:nvCxnSpPr>
            <p:spPr>
              <a:xfrm>
                <a:off x="4342510" y="2504167"/>
                <a:ext cx="573513" cy="714610"/>
              </a:xfrm>
              <a:prstGeom prst="straightConnector1">
                <a:avLst/>
              </a:prstGeom>
              <a:ln w="12700">
                <a:solidFill>
                  <a:srgbClr val="638C43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/>
              <p:cNvCxnSpPr>
                <a:stCxn id="78" idx="3"/>
                <a:endCxn id="71" idx="1"/>
              </p:cNvCxnSpPr>
              <p:nvPr/>
            </p:nvCxnSpPr>
            <p:spPr>
              <a:xfrm>
                <a:off x="4370366" y="3216928"/>
                <a:ext cx="545656" cy="1849"/>
              </a:xfrm>
              <a:prstGeom prst="straightConnector1">
                <a:avLst/>
              </a:prstGeom>
              <a:ln w="12700">
                <a:solidFill>
                  <a:srgbClr val="638C43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>
                <a:stCxn id="83" idx="3"/>
                <a:endCxn id="71" idx="1"/>
              </p:cNvCxnSpPr>
              <p:nvPr/>
            </p:nvCxnSpPr>
            <p:spPr>
              <a:xfrm flipV="1">
                <a:off x="4347763" y="3218777"/>
                <a:ext cx="568260" cy="809961"/>
              </a:xfrm>
              <a:prstGeom prst="straightConnector1">
                <a:avLst/>
              </a:prstGeom>
              <a:ln w="12700">
                <a:solidFill>
                  <a:srgbClr val="638C43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组合 173"/>
          <p:cNvGrpSpPr/>
          <p:nvPr/>
        </p:nvGrpSpPr>
        <p:grpSpPr>
          <a:xfrm>
            <a:off x="653491" y="1334089"/>
            <a:ext cx="1834185" cy="3448000"/>
            <a:chOff x="900589" y="1347085"/>
            <a:chExt cx="1834185" cy="3448000"/>
          </a:xfrm>
        </p:grpSpPr>
        <p:grpSp>
          <p:nvGrpSpPr>
            <p:cNvPr id="104" name="组合 103"/>
            <p:cNvGrpSpPr/>
            <p:nvPr/>
          </p:nvGrpSpPr>
          <p:grpSpPr>
            <a:xfrm>
              <a:off x="900589" y="1347085"/>
              <a:ext cx="1834185" cy="3448000"/>
              <a:chOff x="7957731" y="1382298"/>
              <a:chExt cx="899757" cy="2736304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7957731" y="1382298"/>
                <a:ext cx="899757" cy="2736304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>
                  <a:solidFill>
                    <a:srgbClr val="005000"/>
                  </a:solidFill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7957731" y="1382298"/>
                <a:ext cx="899757" cy="248186"/>
              </a:xfrm>
              <a:prstGeom prst="rect">
                <a:avLst/>
              </a:prstGeom>
              <a:noFill/>
              <a:ln w="3175">
                <a:solidFill>
                  <a:srgbClr val="54823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zh-CN" altLang="en-US" dirty="0" smtClean="0">
                    <a:solidFill>
                      <a:srgbClr val="005000"/>
                    </a:solidFill>
                  </a:rPr>
                  <a:t>客户端</a:t>
                </a:r>
                <a:r>
                  <a:rPr lang="en-US" altLang="zh-CN" dirty="0" smtClean="0">
                    <a:solidFill>
                      <a:srgbClr val="005000"/>
                    </a:solidFill>
                  </a:rPr>
                  <a:t>(JS/HTML/CSS/UI)</a:t>
                </a:r>
                <a:endParaRPr lang="en-US" sz="1100" dirty="0">
                  <a:solidFill>
                    <a:srgbClr val="005000"/>
                  </a:solidFill>
                  <a:effectLst/>
                </a:endParaRPr>
              </a:p>
            </p:txBody>
          </p:sp>
        </p:grpSp>
        <p:sp>
          <p:nvSpPr>
            <p:cNvPr id="128" name="矩形 127"/>
            <p:cNvSpPr/>
            <p:nvPr/>
          </p:nvSpPr>
          <p:spPr>
            <a:xfrm>
              <a:off x="1495171" y="2035678"/>
              <a:ext cx="648071" cy="26881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rgbClr val="005000"/>
                  </a:solidFill>
                </a:rPr>
                <a:t>JSP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495171" y="2519472"/>
              <a:ext cx="648071" cy="2688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rgbClr val="FFC000"/>
                  </a:solidFill>
                </a:rPr>
                <a:t>HTML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495171" y="3002063"/>
              <a:ext cx="648071" cy="268815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rgbClr val="005000"/>
                  </a:solidFill>
                </a:rPr>
                <a:t>Java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412815" y="4150414"/>
              <a:ext cx="812782" cy="2688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rgbClr val="FFC000"/>
                  </a:solidFill>
                </a:rPr>
                <a:t>其它语言</a:t>
              </a:r>
              <a:endParaRPr lang="en-US" altLang="zh-CN" dirty="0" smtClean="0">
                <a:solidFill>
                  <a:srgbClr val="FFC000"/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1293781" y="3518205"/>
              <a:ext cx="1050850" cy="384882"/>
            </a:xfrm>
            <a:prstGeom prst="rect">
              <a:avLst/>
            </a:prstGeom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rgbClr val="005000"/>
                  </a:solidFill>
                </a:rPr>
                <a:t>其它模板</a:t>
              </a:r>
              <a:endParaRPr lang="en-US" altLang="zh-CN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altLang="zh-CN" dirty="0" err="1" smtClean="0">
                  <a:solidFill>
                    <a:srgbClr val="005000"/>
                  </a:solidFill>
                </a:rPr>
                <a:t>thymeleaf</a:t>
              </a:r>
              <a:endParaRPr lang="en-US" altLang="zh-CN" dirty="0" smtClean="0">
                <a:solidFill>
                  <a:srgbClr val="005000"/>
                </a:solidFill>
              </a:endParaRPr>
            </a:p>
          </p:txBody>
        </p:sp>
      </p:grpSp>
      <p:cxnSp>
        <p:nvCxnSpPr>
          <p:cNvPr id="142" name="直接箭头连接符 141"/>
          <p:cNvCxnSpPr>
            <a:stCxn id="140" idx="3"/>
            <a:endCxn id="83" idx="1"/>
          </p:cNvCxnSpPr>
          <p:nvPr/>
        </p:nvCxnSpPr>
        <p:spPr>
          <a:xfrm flipV="1">
            <a:off x="1978499" y="4015742"/>
            <a:ext cx="1463662" cy="256084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40" idx="3"/>
            <a:endCxn id="78" idx="1"/>
          </p:cNvCxnSpPr>
          <p:nvPr/>
        </p:nvCxnSpPr>
        <p:spPr>
          <a:xfrm flipV="1">
            <a:off x="1978499" y="3203932"/>
            <a:ext cx="1486265" cy="1067894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141" idx="3"/>
            <a:endCxn id="83" idx="1"/>
          </p:cNvCxnSpPr>
          <p:nvPr/>
        </p:nvCxnSpPr>
        <p:spPr>
          <a:xfrm>
            <a:off x="2097533" y="3697650"/>
            <a:ext cx="1344628" cy="318092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41" idx="3"/>
            <a:endCxn id="78" idx="1"/>
          </p:cNvCxnSpPr>
          <p:nvPr/>
        </p:nvCxnSpPr>
        <p:spPr>
          <a:xfrm flipV="1">
            <a:off x="2097533" y="3203932"/>
            <a:ext cx="1367231" cy="49371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41" idx="3"/>
            <a:endCxn id="75" idx="1"/>
          </p:cNvCxnSpPr>
          <p:nvPr/>
        </p:nvCxnSpPr>
        <p:spPr>
          <a:xfrm flipV="1">
            <a:off x="2097533" y="2491171"/>
            <a:ext cx="1339375" cy="1206479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38" idx="3"/>
            <a:endCxn id="83" idx="1"/>
          </p:cNvCxnSpPr>
          <p:nvPr/>
        </p:nvCxnSpPr>
        <p:spPr>
          <a:xfrm>
            <a:off x="1896144" y="3123475"/>
            <a:ext cx="1546017" cy="892267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138" idx="3"/>
            <a:endCxn id="78" idx="1"/>
          </p:cNvCxnSpPr>
          <p:nvPr/>
        </p:nvCxnSpPr>
        <p:spPr>
          <a:xfrm>
            <a:off x="1896144" y="3123475"/>
            <a:ext cx="1568620" cy="80457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138" idx="3"/>
            <a:endCxn id="75" idx="1"/>
          </p:cNvCxnSpPr>
          <p:nvPr/>
        </p:nvCxnSpPr>
        <p:spPr>
          <a:xfrm flipV="1">
            <a:off x="1896144" y="2491171"/>
            <a:ext cx="1540764" cy="632304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30" idx="3"/>
            <a:endCxn id="83" idx="1"/>
          </p:cNvCxnSpPr>
          <p:nvPr/>
        </p:nvCxnSpPr>
        <p:spPr>
          <a:xfrm>
            <a:off x="1896144" y="2640884"/>
            <a:ext cx="1546017" cy="137485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30" idx="3"/>
            <a:endCxn id="78" idx="1"/>
          </p:cNvCxnSpPr>
          <p:nvPr/>
        </p:nvCxnSpPr>
        <p:spPr>
          <a:xfrm>
            <a:off x="1896144" y="2640884"/>
            <a:ext cx="1568620" cy="56304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30" idx="3"/>
            <a:endCxn id="75" idx="1"/>
          </p:cNvCxnSpPr>
          <p:nvPr/>
        </p:nvCxnSpPr>
        <p:spPr>
          <a:xfrm flipV="1">
            <a:off x="1896144" y="2491171"/>
            <a:ext cx="1540764" cy="149713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28" idx="3"/>
            <a:endCxn id="75" idx="1"/>
          </p:cNvCxnSpPr>
          <p:nvPr/>
        </p:nvCxnSpPr>
        <p:spPr>
          <a:xfrm>
            <a:off x="1896144" y="2157090"/>
            <a:ext cx="1540764" cy="334081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28" idx="3"/>
            <a:endCxn id="78" idx="1"/>
          </p:cNvCxnSpPr>
          <p:nvPr/>
        </p:nvCxnSpPr>
        <p:spPr>
          <a:xfrm>
            <a:off x="1896144" y="2157090"/>
            <a:ext cx="1568620" cy="1046842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>
            <a:stCxn id="128" idx="3"/>
            <a:endCxn id="83" idx="1"/>
          </p:cNvCxnSpPr>
          <p:nvPr/>
        </p:nvCxnSpPr>
        <p:spPr>
          <a:xfrm>
            <a:off x="1896144" y="2157090"/>
            <a:ext cx="1546017" cy="1858652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文档 9"/>
          <p:cNvSpPr/>
          <p:nvPr/>
        </p:nvSpPr>
        <p:spPr>
          <a:xfrm>
            <a:off x="7721360" y="2222356"/>
            <a:ext cx="817405" cy="698773"/>
          </a:xfrm>
          <a:prstGeom prst="flowChartDocument">
            <a:avLst/>
          </a:prstGeom>
          <a:solidFill>
            <a:schemeClr val="lt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5000"/>
                </a:solidFill>
              </a:rPr>
              <a:t>No-SQL</a:t>
            </a:r>
          </a:p>
          <a:p>
            <a:r>
              <a:rPr lang="en-US" sz="1100" dirty="0" smtClean="0">
                <a:solidFill>
                  <a:srgbClr val="005000"/>
                </a:solidFill>
              </a:rPr>
              <a:t>MongoDB</a:t>
            </a:r>
          </a:p>
          <a:p>
            <a:r>
              <a:rPr lang="en-US" sz="1100" dirty="0" smtClean="0">
                <a:solidFill>
                  <a:srgbClr val="005000"/>
                </a:solidFill>
              </a:rPr>
              <a:t>Neo4J</a:t>
            </a:r>
            <a:endParaRPr lang="en-US" sz="1100" dirty="0">
              <a:solidFill>
                <a:srgbClr val="005000"/>
              </a:solidFill>
            </a:endParaRPr>
          </a:p>
        </p:txBody>
      </p:sp>
      <p:cxnSp>
        <p:nvCxnSpPr>
          <p:cNvPr id="64" name="直接箭头连接符 63"/>
          <p:cNvCxnSpPr>
            <a:stCxn id="52" idx="3"/>
            <a:endCxn id="10" idx="1"/>
          </p:cNvCxnSpPr>
          <p:nvPr/>
        </p:nvCxnSpPr>
        <p:spPr>
          <a:xfrm flipV="1">
            <a:off x="6839795" y="2571743"/>
            <a:ext cx="881565" cy="63403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9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7715" y="335720"/>
            <a:ext cx="333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spc="11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应用典型分层模型</a:t>
            </a:r>
            <a:endParaRPr lang="zh-CN" altLang="en-US" sz="2000" spc="11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72" y="311228"/>
            <a:ext cx="449093" cy="449093"/>
            <a:chOff x="282951" y="762310"/>
            <a:chExt cx="449093" cy="449093"/>
          </a:xfrm>
        </p:grpSpPr>
        <p:sp>
          <p:nvSpPr>
            <p:cNvPr id="48" name="椭圆 47"/>
            <p:cNvSpPr/>
            <p:nvPr/>
          </p:nvSpPr>
          <p:spPr>
            <a:xfrm>
              <a:off x="282951" y="762310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005000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22" y="843981"/>
              <a:ext cx="285750" cy="285750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3845587" y="3328562"/>
            <a:ext cx="1653326" cy="853212"/>
          </a:xfrm>
          <a:prstGeom prst="rect">
            <a:avLst/>
          </a:prstGeom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005000"/>
                </a:solidFill>
              </a:rPr>
              <a:t>应用服务器</a:t>
            </a:r>
            <a:endParaRPr lang="en-US" altLang="zh-CN" dirty="0" smtClean="0">
              <a:solidFill>
                <a:srgbClr val="005000"/>
              </a:solidFill>
            </a:endParaRPr>
          </a:p>
          <a:p>
            <a:pPr algn="ctr"/>
            <a:r>
              <a:rPr lang="en-US" altLang="zh-CN" sz="1100" baseline="0" dirty="0" smtClean="0">
                <a:solidFill>
                  <a:srgbClr val="005000"/>
                </a:solidFill>
              </a:rPr>
              <a:t>WAS/Tomcat/</a:t>
            </a:r>
            <a:r>
              <a:rPr lang="en-US" altLang="zh-CN" sz="1100" baseline="0" dirty="0" err="1" smtClean="0">
                <a:solidFill>
                  <a:srgbClr val="005000"/>
                </a:solidFill>
              </a:rPr>
              <a:t>Jboos</a:t>
            </a:r>
            <a:endParaRPr lang="en-US" altLang="zh-CN" sz="1100" baseline="0" dirty="0" smtClean="0">
              <a:solidFill>
                <a:srgbClr val="005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05000"/>
                </a:solidFill>
              </a:rPr>
              <a:t>(</a:t>
            </a:r>
            <a:r>
              <a:rPr lang="zh-CN" altLang="en-US" dirty="0" smtClean="0">
                <a:solidFill>
                  <a:srgbClr val="005000"/>
                </a:solidFill>
              </a:rPr>
              <a:t>页面模板</a:t>
            </a:r>
            <a:r>
              <a:rPr lang="en-US" altLang="zh-CN" dirty="0" smtClean="0">
                <a:solidFill>
                  <a:srgbClr val="005000"/>
                </a:solidFill>
              </a:rPr>
              <a:t>/JSP/Java)</a:t>
            </a:r>
            <a:endParaRPr lang="en-US" altLang="zh-CN" sz="1100" baseline="0" dirty="0">
              <a:solidFill>
                <a:srgbClr val="005000"/>
              </a:solidFill>
            </a:endParaRPr>
          </a:p>
        </p:txBody>
      </p:sp>
      <p:sp>
        <p:nvSpPr>
          <p:cNvPr id="65" name="圆柱形 64"/>
          <p:cNvSpPr/>
          <p:nvPr/>
        </p:nvSpPr>
        <p:spPr>
          <a:xfrm>
            <a:off x="6822101" y="3373492"/>
            <a:ext cx="805058" cy="763352"/>
          </a:xfrm>
          <a:prstGeom prst="can">
            <a:avLst/>
          </a:prstGeom>
          <a:solidFill>
            <a:schemeClr val="lt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005000"/>
                </a:solidFill>
              </a:rPr>
              <a:t>数据库</a:t>
            </a:r>
            <a:endParaRPr lang="en-US" altLang="zh-CN" sz="1100" dirty="0" smtClean="0">
              <a:solidFill>
                <a:srgbClr val="005000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rgbClr val="005000"/>
                </a:solidFill>
              </a:rPr>
              <a:t>服务器</a:t>
            </a:r>
            <a:endParaRPr lang="en-US" sz="1100" dirty="0">
              <a:solidFill>
                <a:srgbClr val="005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43386" y="1806554"/>
            <a:ext cx="1257728" cy="720080"/>
          </a:xfrm>
          <a:prstGeom prst="rect">
            <a:avLst/>
          </a:prstGeom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005000"/>
                </a:solidFill>
              </a:rPr>
              <a:t>Web</a:t>
            </a:r>
            <a:r>
              <a:rPr lang="zh-CN" altLang="en-US" dirty="0" smtClean="0">
                <a:solidFill>
                  <a:srgbClr val="005000"/>
                </a:solidFill>
              </a:rPr>
              <a:t>服务器</a:t>
            </a:r>
            <a:endParaRPr lang="en-US" altLang="zh-CN" dirty="0" smtClean="0">
              <a:solidFill>
                <a:srgbClr val="005000"/>
              </a:solidFill>
            </a:endParaRPr>
          </a:p>
          <a:p>
            <a:pPr algn="ctr"/>
            <a:r>
              <a:rPr lang="en-US" altLang="zh-CN" sz="1100" baseline="0" dirty="0" smtClean="0">
                <a:solidFill>
                  <a:srgbClr val="005000"/>
                </a:solidFill>
              </a:rPr>
              <a:t>Nginx/Http</a:t>
            </a:r>
          </a:p>
          <a:p>
            <a:pPr algn="ctr"/>
            <a:r>
              <a:rPr lang="en-US" altLang="zh-CN" dirty="0" smtClean="0">
                <a:solidFill>
                  <a:srgbClr val="005000"/>
                </a:solidFill>
              </a:rPr>
              <a:t>(html</a:t>
            </a:r>
            <a:r>
              <a:rPr lang="zh-CN" altLang="en-US" dirty="0" smtClean="0">
                <a:solidFill>
                  <a:srgbClr val="005000"/>
                </a:solidFill>
              </a:rPr>
              <a:t>，反向代理</a:t>
            </a:r>
            <a:r>
              <a:rPr lang="en-US" altLang="zh-CN" dirty="0" smtClean="0">
                <a:solidFill>
                  <a:srgbClr val="005000"/>
                </a:solidFill>
              </a:rPr>
              <a:t>)</a:t>
            </a:r>
            <a:endParaRPr lang="en-US" altLang="zh-CN" sz="1100" baseline="0" dirty="0" smtClean="0">
              <a:solidFill>
                <a:srgbClr val="005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330146" y="1986052"/>
            <a:ext cx="740179" cy="361085"/>
          </a:xfrm>
          <a:prstGeom prst="rect">
            <a:avLst/>
          </a:prstGeom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aseline="0" dirty="0" smtClean="0">
                <a:solidFill>
                  <a:srgbClr val="005000"/>
                </a:solidFill>
              </a:rPr>
              <a:t>浏览器</a:t>
            </a:r>
            <a:endParaRPr lang="en-US" altLang="zh-CN" sz="1100" baseline="0" dirty="0" smtClean="0">
              <a:solidFill>
                <a:srgbClr val="005000"/>
              </a:solidFill>
            </a:endParaRPr>
          </a:p>
        </p:txBody>
      </p:sp>
      <p:cxnSp>
        <p:nvCxnSpPr>
          <p:cNvPr id="68" name="直接箭头连接符 67"/>
          <p:cNvCxnSpPr>
            <a:stCxn id="67" idx="3"/>
            <a:endCxn id="66" idx="1"/>
          </p:cNvCxnSpPr>
          <p:nvPr/>
        </p:nvCxnSpPr>
        <p:spPr>
          <a:xfrm flipV="1">
            <a:off x="2070325" y="2166594"/>
            <a:ext cx="1973061" cy="1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6" idx="2"/>
            <a:endCxn id="61" idx="0"/>
          </p:cNvCxnSpPr>
          <p:nvPr/>
        </p:nvCxnSpPr>
        <p:spPr>
          <a:xfrm>
            <a:off x="4672250" y="2526634"/>
            <a:ext cx="0" cy="801928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944150" y="2931995"/>
            <a:ext cx="1512169" cy="361085"/>
          </a:xfrm>
          <a:prstGeom prst="rect">
            <a:avLst/>
          </a:prstGeom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aseline="0" dirty="0" smtClean="0">
                <a:solidFill>
                  <a:srgbClr val="005000"/>
                </a:solidFill>
              </a:rPr>
              <a:t>客户端应用</a:t>
            </a:r>
            <a:endParaRPr lang="en-US" altLang="zh-CN" sz="1100" baseline="0" dirty="0" smtClean="0">
              <a:solidFill>
                <a:srgbClr val="005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05000"/>
                </a:solidFill>
              </a:rPr>
              <a:t>Android/IOS App</a:t>
            </a:r>
            <a:endParaRPr lang="en-US" altLang="zh-CN" sz="1100" baseline="0" dirty="0" smtClean="0">
              <a:solidFill>
                <a:srgbClr val="005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275856" y="1203598"/>
            <a:ext cx="2847236" cy="3448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solidFill>
                <a:srgbClr val="005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275857" y="1204067"/>
            <a:ext cx="2847236" cy="312209"/>
          </a:xfrm>
          <a:prstGeom prst="rect">
            <a:avLst/>
          </a:prstGeom>
          <a:noFill/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>
                <a:solidFill>
                  <a:srgbClr val="005000"/>
                </a:solidFill>
              </a:rPr>
              <a:t>服务器</a:t>
            </a:r>
            <a:endParaRPr lang="en-US" sz="1100" dirty="0">
              <a:solidFill>
                <a:srgbClr val="005000"/>
              </a:solidFill>
            </a:endParaRPr>
          </a:p>
        </p:txBody>
      </p:sp>
      <p:cxnSp>
        <p:nvCxnSpPr>
          <p:cNvPr id="95" name="直接箭头连接符 94"/>
          <p:cNvCxnSpPr>
            <a:stCxn id="61" idx="3"/>
            <a:endCxn id="65" idx="2"/>
          </p:cNvCxnSpPr>
          <p:nvPr/>
        </p:nvCxnSpPr>
        <p:spPr>
          <a:xfrm>
            <a:off x="5498913" y="3755168"/>
            <a:ext cx="1323188" cy="0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0" idx="3"/>
            <a:endCxn id="66" idx="1"/>
          </p:cNvCxnSpPr>
          <p:nvPr/>
        </p:nvCxnSpPr>
        <p:spPr>
          <a:xfrm flipV="1">
            <a:off x="2456319" y="2166594"/>
            <a:ext cx="1587067" cy="945944"/>
          </a:xfrm>
          <a:prstGeom prst="straightConnector1">
            <a:avLst/>
          </a:prstGeom>
          <a:ln w="12700">
            <a:solidFill>
              <a:srgbClr val="638C4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80" idx="3"/>
            <a:endCxn id="61" idx="1"/>
          </p:cNvCxnSpPr>
          <p:nvPr/>
        </p:nvCxnSpPr>
        <p:spPr>
          <a:xfrm>
            <a:off x="2456319" y="3112538"/>
            <a:ext cx="1389268" cy="64263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67" idx="3"/>
            <a:endCxn id="61" idx="1"/>
          </p:cNvCxnSpPr>
          <p:nvPr/>
        </p:nvCxnSpPr>
        <p:spPr>
          <a:xfrm>
            <a:off x="2070325" y="2166595"/>
            <a:ext cx="1775262" cy="158857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802992" y="1191750"/>
            <a:ext cx="1843999" cy="3448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solidFill>
                <a:srgbClr val="005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02991" y="1191749"/>
            <a:ext cx="1844000" cy="312209"/>
          </a:xfrm>
          <a:prstGeom prst="rect">
            <a:avLst/>
          </a:prstGeom>
          <a:noFill/>
          <a:ln w="3175">
            <a:solidFill>
              <a:srgbClr val="54823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005000"/>
                </a:solidFill>
              </a:rPr>
              <a:t>客户端</a:t>
            </a:r>
            <a:endParaRPr lang="en-US" sz="1100" dirty="0">
              <a:solidFill>
                <a:srgbClr val="005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890622" y="1503957"/>
            <a:ext cx="2051720" cy="439379"/>
            <a:chOff x="6890622" y="1503957"/>
            <a:chExt cx="2051720" cy="439379"/>
          </a:xfrm>
        </p:grpSpPr>
        <p:cxnSp>
          <p:nvCxnSpPr>
            <p:cNvPr id="110" name="直接箭头连接符 109"/>
            <p:cNvCxnSpPr/>
            <p:nvPr/>
          </p:nvCxnSpPr>
          <p:spPr>
            <a:xfrm>
              <a:off x="7524328" y="1503957"/>
              <a:ext cx="511304" cy="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/>
            <p:cNvSpPr/>
            <p:nvPr/>
          </p:nvSpPr>
          <p:spPr>
            <a:xfrm>
              <a:off x="6890622" y="1631127"/>
              <a:ext cx="2051720" cy="312209"/>
            </a:xfrm>
            <a:prstGeom prst="rect">
              <a:avLst/>
            </a:prstGeom>
            <a:noFill/>
            <a:ln w="3175">
              <a:solidFill>
                <a:srgbClr val="54823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 smtClean="0">
                  <a:solidFill>
                    <a:srgbClr val="005000"/>
                  </a:solidFill>
                </a:rPr>
                <a:t>不使用</a:t>
              </a:r>
              <a:r>
                <a:rPr lang="en-US" altLang="zh-CN" sz="1100" dirty="0" smtClean="0">
                  <a:solidFill>
                    <a:srgbClr val="005000"/>
                  </a:solidFill>
                </a:rPr>
                <a:t>Web</a:t>
              </a:r>
              <a:r>
                <a:rPr lang="zh-CN" altLang="en-US" sz="1100" dirty="0" smtClean="0">
                  <a:solidFill>
                    <a:srgbClr val="005000"/>
                  </a:solidFill>
                </a:rPr>
                <a:t>服务器的访问路径</a:t>
              </a:r>
              <a:endParaRPr lang="en-US" sz="1100" dirty="0">
                <a:solidFill>
                  <a:srgbClr val="005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5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社区主要贡献者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58472" y="311228"/>
              <a:ext cx="449093" cy="449093"/>
              <a:chOff x="282951" y="762310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2951" y="762310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22" y="843981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/>
        </p:nvGrpSpPr>
        <p:grpSpPr>
          <a:xfrm>
            <a:off x="827579" y="1280075"/>
            <a:ext cx="2442954" cy="338554"/>
            <a:chOff x="730155" y="1434444"/>
            <a:chExt cx="2442954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1064840" y="1434444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55" y="1460846"/>
              <a:ext cx="285750" cy="28575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827579" y="1824320"/>
            <a:ext cx="2442954" cy="338554"/>
            <a:chOff x="827579" y="1824320"/>
            <a:chExt cx="2442954" cy="338554"/>
          </a:xfrm>
        </p:grpSpPr>
        <p:sp>
          <p:nvSpPr>
            <p:cNvPr id="14" name="文本框 13"/>
            <p:cNvSpPr txBox="1"/>
            <p:nvPr/>
          </p:nvSpPr>
          <p:spPr>
            <a:xfrm>
              <a:off x="1162264" y="1824320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Pivotal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79" y="1850722"/>
              <a:ext cx="285750" cy="2857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827579" y="2394967"/>
            <a:ext cx="2442954" cy="338554"/>
            <a:chOff x="827579" y="2394967"/>
            <a:chExt cx="2442954" cy="338554"/>
          </a:xfrm>
        </p:grpSpPr>
        <p:sp>
          <p:nvSpPr>
            <p:cNvPr id="17" name="文本框 16"/>
            <p:cNvSpPr txBox="1"/>
            <p:nvPr/>
          </p:nvSpPr>
          <p:spPr>
            <a:xfrm>
              <a:off x="1162264" y="2394967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79" y="2421369"/>
              <a:ext cx="285750" cy="28575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823079" y="2965614"/>
            <a:ext cx="2447454" cy="338554"/>
            <a:chOff x="823079" y="2965614"/>
            <a:chExt cx="2447454" cy="338554"/>
          </a:xfrm>
        </p:grpSpPr>
        <p:sp>
          <p:nvSpPr>
            <p:cNvPr id="22" name="文本框 21"/>
            <p:cNvSpPr txBox="1"/>
            <p:nvPr/>
          </p:nvSpPr>
          <p:spPr>
            <a:xfrm>
              <a:off x="1162264" y="2965614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JCP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79" y="2992016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88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58472" y="311228"/>
              <a:ext cx="449093" cy="449093"/>
              <a:chOff x="282951" y="762310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2951" y="762310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22" y="843981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20" name="文本框 19"/>
          <p:cNvSpPr txBox="1"/>
          <p:nvPr/>
        </p:nvSpPr>
        <p:spPr>
          <a:xfrm>
            <a:off x="1164629" y="1401926"/>
            <a:ext cx="70077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Java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SE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Tutorials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Java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SE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Docs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Java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EE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Docs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***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 in Java 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Java 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SCJP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 Certified Programmer for Java 6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 **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 in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**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7715" y="987574"/>
            <a:ext cx="2465183" cy="338554"/>
            <a:chOff x="807715" y="1293302"/>
            <a:chExt cx="2465183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1164629" y="1293302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319704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4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spc="11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58472" y="311228"/>
              <a:ext cx="449093" cy="449093"/>
              <a:chOff x="282951" y="762310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2951" y="762310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22" y="843981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20" name="文本框 19"/>
          <p:cNvSpPr txBox="1"/>
          <p:nvPr/>
        </p:nvSpPr>
        <p:spPr>
          <a:xfrm>
            <a:off x="1164629" y="1707654"/>
            <a:ext cx="70077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Spring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官方文档和示例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 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Hibernate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官方文档和示例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开源项目 *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7715" y="1293302"/>
            <a:ext cx="2465183" cy="338554"/>
            <a:chOff x="807715" y="1293302"/>
            <a:chExt cx="2465183" cy="338554"/>
          </a:xfrm>
        </p:grpSpPr>
        <p:sp>
          <p:nvSpPr>
            <p:cNvPr id="14" name="文本框 13"/>
            <p:cNvSpPr txBox="1"/>
            <p:nvPr/>
          </p:nvSpPr>
          <p:spPr>
            <a:xfrm>
              <a:off x="1164629" y="1293302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框架和开源</a:t>
              </a:r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319704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0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EFAD08-77C1-420C-B582-659B3D5EF2F4}"/>
</file>

<file path=customXml/itemProps2.xml><?xml version="1.0" encoding="utf-8"?>
<ds:datastoreItem xmlns:ds="http://schemas.openxmlformats.org/officeDocument/2006/customXml" ds:itemID="{0C07B68F-F57F-4B03-8C00-9FD32DF525DC}"/>
</file>

<file path=customXml/itemProps3.xml><?xml version="1.0" encoding="utf-8"?>
<ds:datastoreItem xmlns:ds="http://schemas.openxmlformats.org/officeDocument/2006/customXml" ds:itemID="{65686062-7889-4DFA-8E27-6FDE94139BF6}"/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437</Words>
  <Application>Microsoft Office PowerPoint</Application>
  <PresentationFormat>全屏显示(16:9)</PresentationFormat>
  <Paragraphs>129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Adobe 楷体 Std R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草绿卡通PPT模板</dc:title>
  <dc:creator>百度软件管理</dc:creator>
  <cp:keywords>百度软件管理，为您精挑细选，悉心推荐。</cp:keywords>
  <cp:lastModifiedBy>唐丽钟</cp:lastModifiedBy>
  <cp:revision>126</cp:revision>
  <dcterms:created xsi:type="dcterms:W3CDTF">2014-07-24T08:00:37Z</dcterms:created>
  <dcterms:modified xsi:type="dcterms:W3CDTF">2016-12-12T07:59:37Z</dcterms:modified>
  <cp:category>PowerPoint 模板</cp:category>
</cp:coreProperties>
</file>